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5256">
          <p15:clr>
            <a:srgbClr val="000000"/>
          </p15:clr>
        </p15:guide>
        <p15:guide id="2" pos="504">
          <p15:clr>
            <a:srgbClr val="747775"/>
          </p15:clr>
        </p15:guide>
        <p15:guide id="3" orient="horz" pos="1088">
          <p15:clr>
            <a:srgbClr val="747775"/>
          </p15:clr>
        </p15:guide>
      </p15:sldGuideLst>
    </p:ext>
    <p:ext uri="GoogleSlidesCustomDataVersion2">
      <go:slidesCustomData xmlns:go="http://customooxmlschemas.google.com/" r:id="rId11" roundtripDataSignature="AMtx7mg71aua3PZviEPM9Ry51tW/W5Xg8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5256"/>
        <p:guide pos="504"/>
        <p:guide pos="1088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customschemas.google.com/relationships/presentationmetadata" Target="metadata"/><Relationship Id="rId10" Type="http://schemas.openxmlformats.org/officeDocument/2006/relationships/slide" Target="slides/slide5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9" name="Google Shape;8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9" name="Google Shape;9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3" name="Google Shape;11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6" name="Google Shape;136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8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8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9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0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0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1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11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2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12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12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12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4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4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5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5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5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6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1.png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hyperlink" Target="https://www.klume.com.br/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Relationship Id="rId4" Type="http://schemas.openxmlformats.org/officeDocument/2006/relationships/hyperlink" Target="https://www.klume.com.br/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Relationship Id="rId4" Type="http://schemas.openxmlformats.org/officeDocument/2006/relationships/hyperlink" Target="https://www.klume.com.br/" TargetMode="External"/></Relationships>
</file>

<file path=ppt/slides/_rels/slide5.xml.rels><?xml version="1.0" encoding="UTF-8" standalone="yes"?><Relationships xmlns="http://schemas.openxmlformats.org/package/2006/relationships"><Relationship Id="rId10" Type="http://schemas.openxmlformats.org/officeDocument/2006/relationships/hyperlink" Target="https://www.klume.com.br/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Relationship Id="rId4" Type="http://schemas.openxmlformats.org/officeDocument/2006/relationships/hyperlink" Target="https://www.youtube.com/@Klume_Consultoria" TargetMode="External"/><Relationship Id="rId9" Type="http://schemas.openxmlformats.org/officeDocument/2006/relationships/image" Target="../media/image3.png"/><Relationship Id="rId5" Type="http://schemas.openxmlformats.org/officeDocument/2006/relationships/image" Target="../media/image8.png"/><Relationship Id="rId6" Type="http://schemas.openxmlformats.org/officeDocument/2006/relationships/hyperlink" Target="https://www.instagram.com/k.lume.consultoria/" TargetMode="External"/><Relationship Id="rId7" Type="http://schemas.openxmlformats.org/officeDocument/2006/relationships/image" Target="../media/image4.png"/><Relationship Id="rId8" Type="http://schemas.openxmlformats.org/officeDocument/2006/relationships/hyperlink" Target="https://www.linkedin.com/in/k-lume-acessoria-a84138374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 title="PPT1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1600" y="-38100"/>
            <a:ext cx="9245599" cy="6934199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"/>
          <p:cNvSpPr txBox="1"/>
          <p:nvPr/>
        </p:nvSpPr>
        <p:spPr>
          <a:xfrm>
            <a:off x="5227923" y="6149250"/>
            <a:ext cx="3170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CONHEÇA A K.LUME</a:t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6" name="Google Shape;86;p1" title="Icones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32625" y="6261150"/>
            <a:ext cx="1274225" cy="261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"/>
          <p:cNvSpPr txBox="1"/>
          <p:nvPr/>
        </p:nvSpPr>
        <p:spPr>
          <a:xfrm>
            <a:off x="4673334" y="475050"/>
            <a:ext cx="2027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QUEM SOMOS</a:t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2" name="Google Shape;92;p2" title="Foto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19150" y="2060664"/>
            <a:ext cx="3115926" cy="1829775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2"/>
          <p:cNvSpPr txBox="1"/>
          <p:nvPr/>
        </p:nvSpPr>
        <p:spPr>
          <a:xfrm>
            <a:off x="4224275" y="2094304"/>
            <a:ext cx="4119600" cy="175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K.Lume  nasce da união da precisão técnica de Milad Kalume Neto, referência em inteligência do setor automobilístico, com a visão criativa e sensível de Máia Màrtins, responsável por traduzir cada necessidade de mercado em uma proposta de solução.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4" name="Google Shape;94;p2" title="Logo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9143" y="4539136"/>
            <a:ext cx="834407" cy="507900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2"/>
          <p:cNvSpPr txBox="1"/>
          <p:nvPr/>
        </p:nvSpPr>
        <p:spPr>
          <a:xfrm>
            <a:off x="1843025" y="4403064"/>
            <a:ext cx="6653700" cy="120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Atendimento a diversos setores relacionados ao meio automobilístico como fabricantes, importadores, concessionários, lojistas, multimarcas, locadoras, gestão de frotas, seguradoras, além de entidades de classe, bancos, autopeças, portais e empresas de tecnologia.</a:t>
            </a:r>
            <a:endParaRPr b="0" i="0" sz="15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2">
            <a:hlinkClick r:id="rId5"/>
          </p:cNvPr>
          <p:cNvSpPr txBox="1"/>
          <p:nvPr/>
        </p:nvSpPr>
        <p:spPr>
          <a:xfrm>
            <a:off x="5816325" y="6327325"/>
            <a:ext cx="26229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www.klume.com.br</a:t>
            </a:r>
            <a:endParaRPr b="1" i="0" sz="1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 txBox="1"/>
          <p:nvPr/>
        </p:nvSpPr>
        <p:spPr>
          <a:xfrm>
            <a:off x="4428408" y="475050"/>
            <a:ext cx="2250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COMO FAZEMOS</a:t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5789100" y="1794936"/>
            <a:ext cx="2554800" cy="175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APOIAMOS EMPRESAS COM ANÁLISES ESPECIALIZADAS, TECNOLOGIA E CONTEÚDO ESTRATÉGICO</a:t>
            </a:r>
            <a:endParaRPr b="1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3"/>
          <p:cNvSpPr txBox="1"/>
          <p:nvPr/>
        </p:nvSpPr>
        <p:spPr>
          <a:xfrm>
            <a:off x="795300" y="4307825"/>
            <a:ext cx="7548600" cy="83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Contando com profissionais com mais de duas décadas de experiência no mercado automobilístico a K.LUME entrega soluções sob medida que impulsionam decisões assertivas</a:t>
            </a:r>
            <a:endParaRPr b="0" i="0" sz="15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4" name="Google Shape;104;p3" title="Frota.png"/>
          <p:cNvPicPr preferRelativeResize="0"/>
          <p:nvPr/>
        </p:nvPicPr>
        <p:blipFill rotWithShape="1">
          <a:blip r:embed="rId3">
            <a:alphaModFix/>
          </a:blip>
          <a:srcRect b="0" l="11300" r="0" t="14675"/>
          <a:stretch/>
        </p:blipFill>
        <p:spPr>
          <a:xfrm>
            <a:off x="0" y="1726912"/>
            <a:ext cx="5554227" cy="1932200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3"/>
          <p:cNvSpPr txBox="1"/>
          <p:nvPr/>
        </p:nvSpPr>
        <p:spPr>
          <a:xfrm>
            <a:off x="795296" y="3851075"/>
            <a:ext cx="73071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EXPERIÊNCIA QUE TRADUZ CONFIANÇA</a:t>
            </a:r>
            <a:endParaRPr b="1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3"/>
          <p:cNvSpPr txBox="1"/>
          <p:nvPr/>
        </p:nvSpPr>
        <p:spPr>
          <a:xfrm>
            <a:off x="795300" y="5273950"/>
            <a:ext cx="925200" cy="42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i="0" lang="en-US" sz="1900" u="none" cap="none" strike="noStrike">
                <a:solidFill>
                  <a:srgbClr val="EB671B"/>
                </a:solidFill>
                <a:latin typeface="Arial"/>
                <a:ea typeface="Arial"/>
                <a:cs typeface="Arial"/>
                <a:sym typeface="Arial"/>
              </a:rPr>
              <a:t>100%</a:t>
            </a:r>
            <a:endParaRPr b="1" i="0" sz="1900" u="none" cap="none" strike="noStrike">
              <a:solidFill>
                <a:srgbClr val="EB671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3"/>
          <p:cNvSpPr txBox="1"/>
          <p:nvPr/>
        </p:nvSpPr>
        <p:spPr>
          <a:xfrm>
            <a:off x="1598114" y="5332789"/>
            <a:ext cx="27759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Soluções integradas sob medida</a:t>
            </a:r>
            <a:endParaRPr b="0" i="0" sz="13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3"/>
          <p:cNvSpPr txBox="1"/>
          <p:nvPr/>
        </p:nvSpPr>
        <p:spPr>
          <a:xfrm>
            <a:off x="4496282" y="5265225"/>
            <a:ext cx="925200" cy="42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i="0" lang="en-US" sz="1900" u="none" cap="none" strike="noStrike">
                <a:solidFill>
                  <a:srgbClr val="EB671B"/>
                </a:solidFill>
                <a:latin typeface="Arial"/>
                <a:ea typeface="Arial"/>
                <a:cs typeface="Arial"/>
                <a:sym typeface="Arial"/>
              </a:rPr>
              <a:t>+25</a:t>
            </a:r>
            <a:endParaRPr b="1" i="0" sz="1900" u="none" cap="none" strike="noStrike">
              <a:solidFill>
                <a:srgbClr val="EB671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3"/>
          <p:cNvSpPr txBox="1"/>
          <p:nvPr/>
        </p:nvSpPr>
        <p:spPr>
          <a:xfrm>
            <a:off x="5067775" y="5324064"/>
            <a:ext cx="27759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Anos de experiência no setor</a:t>
            </a:r>
            <a:endParaRPr b="0" i="0" sz="13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3">
            <a:hlinkClick r:id="rId4"/>
          </p:cNvPr>
          <p:cNvSpPr txBox="1"/>
          <p:nvPr/>
        </p:nvSpPr>
        <p:spPr>
          <a:xfrm>
            <a:off x="5816325" y="6327325"/>
            <a:ext cx="26229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www.klume.com.br</a:t>
            </a:r>
            <a:endParaRPr b="1" i="0" sz="1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"/>
          <p:cNvSpPr txBox="1"/>
          <p:nvPr/>
        </p:nvSpPr>
        <p:spPr>
          <a:xfrm>
            <a:off x="5190375" y="475050"/>
            <a:ext cx="14832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SERVIÇOS</a:t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6" name="Google Shape;116;p4" title="Emplacamento.png"/>
          <p:cNvPicPr preferRelativeResize="0"/>
          <p:nvPr/>
        </p:nvPicPr>
        <p:blipFill rotWithShape="1">
          <a:blip r:embed="rId3">
            <a:alphaModFix/>
          </a:blip>
          <a:srcRect b="0" l="1085" r="1075" t="0"/>
          <a:stretch/>
        </p:blipFill>
        <p:spPr>
          <a:xfrm>
            <a:off x="3354447" y="1637178"/>
            <a:ext cx="2421909" cy="17161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4" title="Emplacamento.png"/>
          <p:cNvPicPr preferRelativeResize="0"/>
          <p:nvPr/>
        </p:nvPicPr>
        <p:blipFill rotWithShape="1">
          <a:blip r:embed="rId3">
            <a:alphaModFix/>
          </a:blip>
          <a:srcRect b="0" l="1085" r="1075" t="0"/>
          <a:stretch/>
        </p:blipFill>
        <p:spPr>
          <a:xfrm>
            <a:off x="5885467" y="1637178"/>
            <a:ext cx="2421909" cy="17161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4" title="Emplacamento.png"/>
          <p:cNvPicPr preferRelativeResize="0"/>
          <p:nvPr/>
        </p:nvPicPr>
        <p:blipFill rotWithShape="1">
          <a:blip r:embed="rId3">
            <a:alphaModFix/>
          </a:blip>
          <a:srcRect b="0" l="1085" r="1075" t="0"/>
          <a:stretch/>
        </p:blipFill>
        <p:spPr>
          <a:xfrm>
            <a:off x="800100" y="3412505"/>
            <a:ext cx="2421909" cy="17161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4" title="Emplacamento.png"/>
          <p:cNvPicPr preferRelativeResize="0"/>
          <p:nvPr/>
        </p:nvPicPr>
        <p:blipFill rotWithShape="1">
          <a:blip r:embed="rId3">
            <a:alphaModFix/>
          </a:blip>
          <a:srcRect b="0" l="1085" r="1075" t="0"/>
          <a:stretch/>
        </p:blipFill>
        <p:spPr>
          <a:xfrm>
            <a:off x="3354447" y="3412505"/>
            <a:ext cx="2421909" cy="17161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4" title="Emplacamento.png"/>
          <p:cNvPicPr preferRelativeResize="0"/>
          <p:nvPr/>
        </p:nvPicPr>
        <p:blipFill rotWithShape="1">
          <a:blip r:embed="rId3">
            <a:alphaModFix/>
          </a:blip>
          <a:srcRect b="0" l="1085" r="1075" t="0"/>
          <a:stretch/>
        </p:blipFill>
        <p:spPr>
          <a:xfrm>
            <a:off x="5885467" y="3412505"/>
            <a:ext cx="2421909" cy="1716173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4"/>
          <p:cNvSpPr txBox="1"/>
          <p:nvPr/>
        </p:nvSpPr>
        <p:spPr>
          <a:xfrm>
            <a:off x="6011024" y="3801222"/>
            <a:ext cx="23328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en-US" sz="1200">
                <a:solidFill>
                  <a:srgbClr val="666666"/>
                </a:solidFill>
              </a:rPr>
              <a:t>Sob Medida</a:t>
            </a:r>
            <a:endParaRPr b="1" i="0" sz="12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4"/>
          <p:cNvSpPr txBox="1"/>
          <p:nvPr/>
        </p:nvSpPr>
        <p:spPr>
          <a:xfrm>
            <a:off x="6011027" y="4205729"/>
            <a:ext cx="22494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>
                <a:solidFill>
                  <a:srgbClr val="666666"/>
                </a:solidFill>
              </a:rPr>
              <a:t>Projetos personalizados com recortes específicos sob demanda</a:t>
            </a:r>
            <a:endParaRPr b="0" i="0" sz="11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4"/>
          <p:cNvSpPr txBox="1"/>
          <p:nvPr/>
        </p:nvSpPr>
        <p:spPr>
          <a:xfrm>
            <a:off x="889225" y="5329550"/>
            <a:ext cx="73713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Na K.LUME os serviços vão além. Cada projeto é desenvolvido com leitura qualitativa e profundidade analítica para uma apresentação visual objetiva</a:t>
            </a:r>
            <a:endParaRPr b="0" i="0" sz="13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4">
            <a:hlinkClick r:id="rId4"/>
          </p:cNvPr>
          <p:cNvSpPr txBox="1"/>
          <p:nvPr/>
        </p:nvSpPr>
        <p:spPr>
          <a:xfrm>
            <a:off x="5816325" y="6327325"/>
            <a:ext cx="26229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www.klume.com.br</a:t>
            </a:r>
            <a:endParaRPr b="1" i="0" sz="1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p4"/>
          <p:cNvSpPr txBox="1"/>
          <p:nvPr/>
        </p:nvSpPr>
        <p:spPr>
          <a:xfrm>
            <a:off x="3387344" y="3801222"/>
            <a:ext cx="23328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Ações Comerciais para a venda de veículos novos</a:t>
            </a:r>
            <a:endParaRPr b="1" i="0" sz="12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4"/>
          <p:cNvSpPr txBox="1"/>
          <p:nvPr/>
        </p:nvSpPr>
        <p:spPr>
          <a:xfrm>
            <a:off x="3387344" y="4287363"/>
            <a:ext cx="23328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Acompanhe em tempo real as ações comerciais praticadas no mercado</a:t>
            </a:r>
            <a:endParaRPr b="0" i="0" sz="11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4"/>
          <p:cNvSpPr txBox="1"/>
          <p:nvPr/>
        </p:nvSpPr>
        <p:spPr>
          <a:xfrm>
            <a:off x="889224" y="3801220"/>
            <a:ext cx="23328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en-US" sz="1200">
                <a:solidFill>
                  <a:srgbClr val="666666"/>
                </a:solidFill>
              </a:rPr>
              <a:t>Frota Ativa do Mercado Brasileiro</a:t>
            </a:r>
            <a:endParaRPr b="1" i="0" sz="12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4"/>
          <p:cNvSpPr txBox="1"/>
          <p:nvPr/>
        </p:nvSpPr>
        <p:spPr>
          <a:xfrm>
            <a:off x="889227" y="4331777"/>
            <a:ext cx="22494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>
                <a:solidFill>
                  <a:srgbClr val="666666"/>
                </a:solidFill>
              </a:rPr>
              <a:t>Saiba o tamanho da frota ativa nacional</a:t>
            </a:r>
            <a:endParaRPr b="0" i="0" sz="11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p4"/>
          <p:cNvSpPr txBox="1"/>
          <p:nvPr/>
        </p:nvSpPr>
        <p:spPr>
          <a:xfrm>
            <a:off x="6011186" y="2083896"/>
            <a:ext cx="2332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Preços</a:t>
            </a:r>
            <a:endParaRPr b="1" i="0" sz="12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p4"/>
          <p:cNvSpPr txBox="1"/>
          <p:nvPr/>
        </p:nvSpPr>
        <p:spPr>
          <a:xfrm>
            <a:off x="6011186" y="2332840"/>
            <a:ext cx="23328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Além dos preços anunciados tenha conhecimento dos preços realmente praticados no mercado automobilístico</a:t>
            </a:r>
            <a:endParaRPr b="0" i="0" sz="11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4"/>
          <p:cNvSpPr txBox="1"/>
          <p:nvPr/>
        </p:nvSpPr>
        <p:spPr>
          <a:xfrm>
            <a:off x="3455380" y="2033286"/>
            <a:ext cx="23328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Emplacamento de</a:t>
            </a:r>
            <a:endParaRPr b="1" i="0" sz="12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Veículos Novos</a:t>
            </a:r>
            <a:endParaRPr b="1" i="0" sz="12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p4"/>
          <p:cNvSpPr txBox="1"/>
          <p:nvPr/>
        </p:nvSpPr>
        <p:spPr>
          <a:xfrm>
            <a:off x="3455380" y="2437785"/>
            <a:ext cx="23328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Entenda o movimento real do mercado automobilístico com dados detalhados de emplacamento </a:t>
            </a:r>
            <a:endParaRPr b="0" i="0" sz="11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4"/>
          <p:cNvSpPr txBox="1"/>
          <p:nvPr/>
        </p:nvSpPr>
        <p:spPr>
          <a:xfrm>
            <a:off x="800100" y="1617625"/>
            <a:ext cx="2332800" cy="175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EXEMPLOS DE ENTREGAS PARA TRANSFORMAR</a:t>
            </a:r>
            <a:endParaRPr b="1" i="0" sz="14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DADOS EM VANTAGEM COMPETITIVA</a:t>
            </a:r>
            <a:endParaRPr b="1" i="0" sz="14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NO SETOR AUTOMOBILÍSTICO</a:t>
            </a:r>
            <a:endParaRPr b="1" i="0" sz="14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5"/>
          <p:cNvSpPr txBox="1"/>
          <p:nvPr/>
        </p:nvSpPr>
        <p:spPr>
          <a:xfrm>
            <a:off x="5190375" y="475050"/>
            <a:ext cx="14832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CONTATO</a:t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p5"/>
          <p:cNvSpPr txBox="1"/>
          <p:nvPr/>
        </p:nvSpPr>
        <p:spPr>
          <a:xfrm>
            <a:off x="800100" y="3182904"/>
            <a:ext cx="2390100" cy="176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comercial@klume.com.br</a:t>
            </a:r>
            <a:endParaRPr b="0" i="0" sz="13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financeiro@klume.com.br</a:t>
            </a:r>
            <a:endParaRPr b="0" i="0" sz="13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+55 11 98330-6161 (Máia)</a:t>
            </a:r>
            <a:endParaRPr b="0" i="0" sz="13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+55 11 98333 6644 (Milad)</a:t>
            </a:r>
            <a:endParaRPr b="0" i="0" sz="13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0" name="Google Shape;140;p5" title="Mapa.png"/>
          <p:cNvPicPr preferRelativeResize="0"/>
          <p:nvPr/>
        </p:nvPicPr>
        <p:blipFill rotWithShape="1">
          <a:blip r:embed="rId3">
            <a:alphaModFix/>
          </a:blip>
          <a:srcRect b="0" l="0" r="6923" t="0"/>
          <a:stretch/>
        </p:blipFill>
        <p:spPr>
          <a:xfrm>
            <a:off x="3323800" y="2851177"/>
            <a:ext cx="5216350" cy="3049600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5"/>
          <p:cNvSpPr txBox="1"/>
          <p:nvPr/>
        </p:nvSpPr>
        <p:spPr>
          <a:xfrm>
            <a:off x="795300" y="1769193"/>
            <a:ext cx="7548600" cy="96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CONECTE SUA EMPRESA E FALE COM A K.LUME</a:t>
            </a:r>
            <a:endParaRPr b="1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3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Estamos prontos para te ouvir, compreender e criar com inovação a solução ideal</a:t>
            </a:r>
            <a:endParaRPr b="0" i="0" sz="13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1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2" name="Google Shape;142;p5" title="Youtube.png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526150" y="5924737"/>
            <a:ext cx="357825" cy="285350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5"/>
          <p:cNvSpPr txBox="1"/>
          <p:nvPr/>
        </p:nvSpPr>
        <p:spPr>
          <a:xfrm>
            <a:off x="786468" y="2856204"/>
            <a:ext cx="2390100" cy="32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en-US" sz="13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Entre em contato</a:t>
            </a:r>
            <a:endParaRPr b="1" i="0" sz="13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5"/>
          <p:cNvSpPr txBox="1"/>
          <p:nvPr/>
        </p:nvSpPr>
        <p:spPr>
          <a:xfrm>
            <a:off x="786468" y="5904062"/>
            <a:ext cx="2390100" cy="32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en-US" sz="13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Siiga nossas Redes</a:t>
            </a:r>
            <a:endParaRPr b="1" i="0" sz="13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5" name="Google Shape;145;p5" title="Insta.png">
            <a:hlinkClick r:id="rId6"/>
          </p:cNvPr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997164" y="5910250"/>
            <a:ext cx="314325" cy="314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5" title="Linkedin.png">
            <a:hlinkClick r:id="rId8"/>
          </p:cNvPr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3288164" y="5915012"/>
            <a:ext cx="304800" cy="304800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5">
            <a:hlinkClick r:id="rId10"/>
          </p:cNvPr>
          <p:cNvSpPr txBox="1"/>
          <p:nvPr/>
        </p:nvSpPr>
        <p:spPr>
          <a:xfrm>
            <a:off x="5816325" y="6327325"/>
            <a:ext cx="26229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www.klume.com.br</a:t>
            </a:r>
            <a:endParaRPr b="1" i="0" sz="1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